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49"/>
  </p:notesMasterIdLst>
  <p:handoutMasterIdLst>
    <p:handoutMasterId r:id="rId50"/>
  </p:handoutMasterIdLst>
  <p:sldIdLst>
    <p:sldId id="256" r:id="rId10"/>
    <p:sldId id="272" r:id="rId11"/>
    <p:sldId id="616" r:id="rId12"/>
    <p:sldId id="651" r:id="rId13"/>
    <p:sldId id="652" r:id="rId14"/>
    <p:sldId id="653" r:id="rId15"/>
    <p:sldId id="617" r:id="rId16"/>
    <p:sldId id="620" r:id="rId17"/>
    <p:sldId id="618" r:id="rId18"/>
    <p:sldId id="619" r:id="rId19"/>
    <p:sldId id="621" r:id="rId20"/>
    <p:sldId id="622" r:id="rId21"/>
    <p:sldId id="623" r:id="rId22"/>
    <p:sldId id="624" r:id="rId23"/>
    <p:sldId id="625" r:id="rId24"/>
    <p:sldId id="626" r:id="rId25"/>
    <p:sldId id="627" r:id="rId26"/>
    <p:sldId id="628" r:id="rId27"/>
    <p:sldId id="629" r:id="rId28"/>
    <p:sldId id="630" r:id="rId29"/>
    <p:sldId id="631" r:id="rId30"/>
    <p:sldId id="632" r:id="rId31"/>
    <p:sldId id="633" r:id="rId32"/>
    <p:sldId id="634" r:id="rId33"/>
    <p:sldId id="635" r:id="rId34"/>
    <p:sldId id="637" r:id="rId35"/>
    <p:sldId id="638" r:id="rId36"/>
    <p:sldId id="639" r:id="rId37"/>
    <p:sldId id="640" r:id="rId38"/>
    <p:sldId id="641" r:id="rId39"/>
    <p:sldId id="642" r:id="rId40"/>
    <p:sldId id="643" r:id="rId41"/>
    <p:sldId id="644" r:id="rId42"/>
    <p:sldId id="645" r:id="rId43"/>
    <p:sldId id="646" r:id="rId44"/>
    <p:sldId id="647" r:id="rId45"/>
    <p:sldId id="444" r:id="rId46"/>
    <p:sldId id="501" r:id="rId47"/>
    <p:sldId id="535" r:id="rId48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616"/>
            <p14:sldId id="651"/>
            <p14:sldId id="652"/>
            <p14:sldId id="653"/>
            <p14:sldId id="617"/>
            <p14:sldId id="620"/>
            <p14:sldId id="618"/>
            <p14:sldId id="619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444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1E"/>
    <a:srgbClr val="652B90"/>
    <a:srgbClr val="7E3E7E"/>
    <a:srgbClr val="AD6058"/>
    <a:srgbClr val="B66652"/>
    <a:srgbClr val="83417A"/>
    <a:srgbClr val="D2E4F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4"/>
    <p:restoredTop sz="96357" autoAdjust="0"/>
  </p:normalViewPr>
  <p:slideViewPr>
    <p:cSldViewPr snapToGrid="0">
      <p:cViewPr varScale="1">
        <p:scale>
          <a:sx n="102" d="100"/>
          <a:sy n="102" d="100"/>
        </p:scale>
        <p:origin x="560" y="200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27/03/25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27/03/25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10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" name="Google Shape;623;gd6ca21133a_0_94">
            <a:extLst>
              <a:ext uri="{FF2B5EF4-FFF2-40B4-BE49-F238E27FC236}">
                <a16:creationId xmlns:a16="http://schemas.microsoft.com/office/drawing/2014/main" id="{87E93FB3-C90E-65FE-BB37-24E80CEAF7FB}"/>
              </a:ext>
            </a:extLst>
          </p:cNvPr>
          <p:cNvSpPr txBox="1"/>
          <p:nvPr/>
        </p:nvSpPr>
        <p:spPr>
          <a:xfrm>
            <a:off x="9637987" y="3098363"/>
            <a:ext cx="1002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702488"/>
              </p:ext>
            </p:extLst>
          </p:nvPr>
        </p:nvGraphicFramePr>
        <p:xfrm>
          <a:off x="5186362" y="3775441"/>
          <a:ext cx="7500938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 Negativos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Negativos</a:t>
                      </a: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Positivos</a:t>
                      </a: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Verdaderos Positivos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25C5ABF7-72AB-4B51-1486-38EBCA077511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192848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11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9" name="Google Shape;677;gdc5622224f_0_1640">
            <a:extLst>
              <a:ext uri="{FF2B5EF4-FFF2-40B4-BE49-F238E27FC236}">
                <a16:creationId xmlns:a16="http://schemas.microsoft.com/office/drawing/2014/main" id="{A37A446B-E481-6130-9AFB-D86DC207D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0711" y="4383825"/>
            <a:ext cx="8411614" cy="1377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31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12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Google Shape;675;gdc5622224f_0_1640">
            <a:extLst>
              <a:ext uri="{FF2B5EF4-FFF2-40B4-BE49-F238E27FC236}">
                <a16:creationId xmlns:a16="http://schemas.microsoft.com/office/drawing/2014/main" id="{1B4A7421-80C3-67A0-C43E-4729C32D9E00}"/>
              </a:ext>
            </a:extLst>
          </p:cNvPr>
          <p:cNvSpPr/>
          <p:nvPr/>
        </p:nvSpPr>
        <p:spPr>
          <a:xfrm rot="-5400000">
            <a:off x="9324040" y="1428426"/>
            <a:ext cx="240000" cy="5372097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" name="Google Shape;676;gdc5622224f_0_1640">
            <a:extLst>
              <a:ext uri="{FF2B5EF4-FFF2-40B4-BE49-F238E27FC236}">
                <a16:creationId xmlns:a16="http://schemas.microsoft.com/office/drawing/2014/main" id="{148E6BF4-7CFA-7580-743B-5036E82633A5}"/>
              </a:ext>
            </a:extLst>
          </p:cNvPr>
          <p:cNvSpPr txBox="1"/>
          <p:nvPr/>
        </p:nvSpPr>
        <p:spPr>
          <a:xfrm>
            <a:off x="7417933" y="3071175"/>
            <a:ext cx="445497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Total correctas</a:t>
            </a:r>
            <a:endParaRPr sz="4800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Google Shape;677;gdc5622224f_0_1640">
            <a:extLst>
              <a:ext uri="{FF2B5EF4-FFF2-40B4-BE49-F238E27FC236}">
                <a16:creationId xmlns:a16="http://schemas.microsoft.com/office/drawing/2014/main" id="{A37A446B-E481-6130-9AFB-D86DC207D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0711" y="4383825"/>
            <a:ext cx="8411614" cy="1377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051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13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9" name="Google Shape;677;gdc5622224f_0_1640">
            <a:extLst>
              <a:ext uri="{FF2B5EF4-FFF2-40B4-BE49-F238E27FC236}">
                <a16:creationId xmlns:a16="http://schemas.microsoft.com/office/drawing/2014/main" id="{A37A446B-E481-6130-9AFB-D86DC207D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0711" y="4383825"/>
            <a:ext cx="8411614" cy="13770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84;gdc5622224f_0_1649">
            <a:extLst>
              <a:ext uri="{FF2B5EF4-FFF2-40B4-BE49-F238E27FC236}">
                <a16:creationId xmlns:a16="http://schemas.microsoft.com/office/drawing/2014/main" id="{141EA6EA-6107-6AB7-AB0D-058679D21BDF}"/>
              </a:ext>
            </a:extLst>
          </p:cNvPr>
          <p:cNvSpPr/>
          <p:nvPr/>
        </p:nvSpPr>
        <p:spPr>
          <a:xfrm rot="5400000">
            <a:off x="9431566" y="3308583"/>
            <a:ext cx="247191" cy="539432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4" name="Google Shape;685;gdc5622224f_0_1649">
            <a:extLst>
              <a:ext uri="{FF2B5EF4-FFF2-40B4-BE49-F238E27FC236}">
                <a16:creationId xmlns:a16="http://schemas.microsoft.com/office/drawing/2014/main" id="{70AFD722-8813-29FE-07F6-1D9D2F6CD8B0}"/>
              </a:ext>
            </a:extLst>
          </p:cNvPr>
          <p:cNvSpPr txBox="1"/>
          <p:nvPr/>
        </p:nvSpPr>
        <p:spPr>
          <a:xfrm>
            <a:off x="7086600" y="6271500"/>
            <a:ext cx="516572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Total datos</a:t>
            </a:r>
            <a:endParaRPr sz="4800" dirty="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28519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Problemas con el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5" name="Google Shape;691;gdc5622224f_0_1489">
            <a:extLst>
              <a:ext uri="{FF2B5EF4-FFF2-40B4-BE49-F238E27FC236}">
                <a16:creationId xmlns:a16="http://schemas.microsoft.com/office/drawing/2014/main" id="{416C4EBA-C729-7925-15C4-94DE727870DB}"/>
              </a:ext>
            </a:extLst>
          </p:cNvPr>
          <p:cNvSpPr txBox="1"/>
          <p:nvPr/>
        </p:nvSpPr>
        <p:spPr>
          <a:xfrm>
            <a:off x="1250475" y="2593812"/>
            <a:ext cx="14608650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Problema: Identificar si un tumor es benigno o maligno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</a:pPr>
            <a:endParaRPr lang="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Tumor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benigno</a:t>
            </a: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:       0 –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negativo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>
              <a:buClr>
                <a:srgbClr val="000000"/>
              </a:buClr>
              <a:buSzPts val="1900"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                  </a:t>
            </a:r>
            <a:r>
              <a:rPr lang="en-US" sz="4000" dirty="0">
                <a:solidFill>
                  <a:srgbClr val="38761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95 </a:t>
            </a:r>
            <a:r>
              <a:rPr lang="en-US" sz="4000" dirty="0" err="1">
                <a:solidFill>
                  <a:srgbClr val="38761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casos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Tumor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maligno</a:t>
            </a: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:        1 – </a:t>
            </a:r>
            <a:r>
              <a:rPr lang="en-US" sz="40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positivo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4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                   </a:t>
            </a:r>
            <a:r>
              <a:rPr lang="es" sz="4000" dirty="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5 casos</a:t>
            </a:r>
            <a:endParaRPr lang="en-U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7186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15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Problemas con el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Google Shape;718;gdc5622224f_0_1658">
            <a:extLst>
              <a:ext uri="{FF2B5EF4-FFF2-40B4-BE49-F238E27FC236}">
                <a16:creationId xmlns:a16="http://schemas.microsoft.com/office/drawing/2014/main" id="{F2DB5169-03A4-D110-4310-DED0ECCA3C24}"/>
              </a:ext>
            </a:extLst>
          </p:cNvPr>
          <p:cNvSpPr txBox="1"/>
          <p:nvPr/>
        </p:nvSpPr>
        <p:spPr>
          <a:xfrm>
            <a:off x="1557338" y="4399287"/>
            <a:ext cx="1731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719;gdc5622224f_0_1658">
            <a:extLst>
              <a:ext uri="{FF2B5EF4-FFF2-40B4-BE49-F238E27FC236}">
                <a16:creationId xmlns:a16="http://schemas.microsoft.com/office/drawing/2014/main" id="{C6847140-43F3-60F7-4965-45081D819236}"/>
              </a:ext>
            </a:extLst>
          </p:cNvPr>
          <p:cNvSpPr txBox="1"/>
          <p:nvPr/>
        </p:nvSpPr>
        <p:spPr>
          <a:xfrm>
            <a:off x="4808813" y="3238412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7" name="Google Shape;720;gdc5622224f_0_1658">
            <a:extLst>
              <a:ext uri="{FF2B5EF4-FFF2-40B4-BE49-F238E27FC236}">
                <a16:creationId xmlns:a16="http://schemas.microsoft.com/office/drawing/2014/main" id="{649D387A-1B82-4587-D017-7FC1E1622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567249"/>
              </p:ext>
            </p:extLst>
          </p:nvPr>
        </p:nvGraphicFramePr>
        <p:xfrm>
          <a:off x="3510402" y="3779166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4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4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721;gdc5622224f_0_1658">
            <a:extLst>
              <a:ext uri="{FF2B5EF4-FFF2-40B4-BE49-F238E27FC236}">
                <a16:creationId xmlns:a16="http://schemas.microsoft.com/office/drawing/2014/main" id="{1782CCD6-F04B-D4B1-5630-E87034532286}"/>
              </a:ext>
            </a:extLst>
          </p:cNvPr>
          <p:cNvSpPr txBox="1"/>
          <p:nvPr/>
        </p:nvSpPr>
        <p:spPr>
          <a:xfrm>
            <a:off x="1593788" y="5610808"/>
            <a:ext cx="3841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(93+1)/(93+1+4+2)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0.94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722;gdc5622224f_0_1658">
            <a:extLst>
              <a:ext uri="{FF2B5EF4-FFF2-40B4-BE49-F238E27FC236}">
                <a16:creationId xmlns:a16="http://schemas.microsoft.com/office/drawing/2014/main" id="{4842695B-A4FE-C738-FEE3-8589BC456972}"/>
              </a:ext>
            </a:extLst>
          </p:cNvPr>
          <p:cNvSpPr txBox="1"/>
          <p:nvPr/>
        </p:nvSpPr>
        <p:spPr>
          <a:xfrm>
            <a:off x="2309963" y="2636592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1:</a:t>
            </a:r>
            <a:endParaRPr sz="2800" dirty="0"/>
          </a:p>
        </p:txBody>
      </p:sp>
      <p:cxnSp>
        <p:nvCxnSpPr>
          <p:cNvPr id="10" name="Google Shape;733;gdc5622224f_0_1546">
            <a:extLst>
              <a:ext uri="{FF2B5EF4-FFF2-40B4-BE49-F238E27FC236}">
                <a16:creationId xmlns:a16="http://schemas.microsoft.com/office/drawing/2014/main" id="{B1AF60CE-DFAA-219B-8A14-3161222BEE7B}"/>
              </a:ext>
            </a:extLst>
          </p:cNvPr>
          <p:cNvCxnSpPr>
            <a:cxnSpLocks/>
          </p:cNvCxnSpPr>
          <p:nvPr/>
        </p:nvCxnSpPr>
        <p:spPr>
          <a:xfrm flipH="1" flipV="1">
            <a:off x="6114713" y="5233929"/>
            <a:ext cx="729000" cy="75375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734;gdc5622224f_0_1546">
            <a:extLst>
              <a:ext uri="{FF2B5EF4-FFF2-40B4-BE49-F238E27FC236}">
                <a16:creationId xmlns:a16="http://schemas.microsoft.com/office/drawing/2014/main" id="{E30FFE11-D3B8-C6A7-7BFD-792760A5FAA0}"/>
              </a:ext>
            </a:extLst>
          </p:cNvPr>
          <p:cNvSpPr txBox="1"/>
          <p:nvPr/>
        </p:nvSpPr>
        <p:spPr>
          <a:xfrm>
            <a:off x="5860738" y="6053146"/>
            <a:ext cx="1707325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 tumor maligno identificado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735;gdc5622224f_0_1546">
            <a:extLst>
              <a:ext uri="{FF2B5EF4-FFF2-40B4-BE49-F238E27FC236}">
                <a16:creationId xmlns:a16="http://schemas.microsoft.com/office/drawing/2014/main" id="{DC65223A-3833-1B8D-CAD3-94E77BD89A1D}"/>
              </a:ext>
            </a:extLst>
          </p:cNvPr>
          <p:cNvSpPr/>
          <p:nvPr/>
        </p:nvSpPr>
        <p:spPr>
          <a:xfrm>
            <a:off x="5515588" y="4676679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1;gdc5622224f_0_1570">
            <a:extLst>
              <a:ext uri="{FF2B5EF4-FFF2-40B4-BE49-F238E27FC236}">
                <a16:creationId xmlns:a16="http://schemas.microsoft.com/office/drawing/2014/main" id="{CC800AD3-3A03-F1C7-E11C-E5D099362434}"/>
              </a:ext>
            </a:extLst>
          </p:cNvPr>
          <p:cNvSpPr txBox="1"/>
          <p:nvPr/>
        </p:nvSpPr>
        <p:spPr>
          <a:xfrm>
            <a:off x="11540979" y="3235390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15" name="Google Shape;762;gdc5622224f_0_1570">
            <a:extLst>
              <a:ext uri="{FF2B5EF4-FFF2-40B4-BE49-F238E27FC236}">
                <a16:creationId xmlns:a16="http://schemas.microsoft.com/office/drawing/2014/main" id="{55A1F873-F318-A936-8743-7DE44751E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313155"/>
              </p:ext>
            </p:extLst>
          </p:nvPr>
        </p:nvGraphicFramePr>
        <p:xfrm>
          <a:off x="10213554" y="3766090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95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4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763;gdc5622224f_0_1570">
            <a:extLst>
              <a:ext uri="{FF2B5EF4-FFF2-40B4-BE49-F238E27FC236}">
                <a16:creationId xmlns:a16="http://schemas.microsoft.com/office/drawing/2014/main" id="{40E10F0A-1467-283F-7C0B-231B0812A79B}"/>
              </a:ext>
            </a:extLst>
          </p:cNvPr>
          <p:cNvSpPr txBox="1"/>
          <p:nvPr/>
        </p:nvSpPr>
        <p:spPr>
          <a:xfrm>
            <a:off x="9534279" y="5610808"/>
            <a:ext cx="4013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(95+0)/(95+0+0+0)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0.95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" name="Google Shape;764;gdc5622224f_0_1570">
            <a:extLst>
              <a:ext uri="{FF2B5EF4-FFF2-40B4-BE49-F238E27FC236}">
                <a16:creationId xmlns:a16="http://schemas.microsoft.com/office/drawing/2014/main" id="{69370342-9FFE-4F9D-40C6-7FE7E223D9B5}"/>
              </a:ext>
            </a:extLst>
          </p:cNvPr>
          <p:cNvSpPr txBox="1"/>
          <p:nvPr/>
        </p:nvSpPr>
        <p:spPr>
          <a:xfrm>
            <a:off x="8746704" y="2589715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2:</a:t>
            </a:r>
            <a:endParaRPr sz="2800" dirty="0"/>
          </a:p>
        </p:txBody>
      </p:sp>
      <p:cxnSp>
        <p:nvCxnSpPr>
          <p:cNvPr id="18" name="Google Shape;765;gdc5622224f_0_1570">
            <a:extLst>
              <a:ext uri="{FF2B5EF4-FFF2-40B4-BE49-F238E27FC236}">
                <a16:creationId xmlns:a16="http://schemas.microsoft.com/office/drawing/2014/main" id="{35CA7C0C-F7FE-6906-2F14-DAAC55DAF5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2846879" y="5245365"/>
            <a:ext cx="1091578" cy="57633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766;gdc5622224f_0_1570">
            <a:extLst>
              <a:ext uri="{FF2B5EF4-FFF2-40B4-BE49-F238E27FC236}">
                <a16:creationId xmlns:a16="http://schemas.microsoft.com/office/drawing/2014/main" id="{1ACF4458-F25A-5424-A007-4E23FDFFFFA8}"/>
              </a:ext>
            </a:extLst>
          </p:cNvPr>
          <p:cNvSpPr txBox="1"/>
          <p:nvPr/>
        </p:nvSpPr>
        <p:spPr>
          <a:xfrm>
            <a:off x="13938457" y="5290801"/>
            <a:ext cx="1488222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 tumores malignos identificados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67;gdc5622224f_0_1570">
            <a:extLst>
              <a:ext uri="{FF2B5EF4-FFF2-40B4-BE49-F238E27FC236}">
                <a16:creationId xmlns:a16="http://schemas.microsoft.com/office/drawing/2014/main" id="{9E814BE9-4882-25A6-E337-1C8D7D14CBBE}"/>
              </a:ext>
            </a:extLst>
          </p:cNvPr>
          <p:cNvSpPr/>
          <p:nvPr/>
        </p:nvSpPr>
        <p:spPr>
          <a:xfrm>
            <a:off x="12247754" y="4659665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8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16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Problemas con el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Accuracy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Google Shape;718;gdc5622224f_0_1658">
            <a:extLst>
              <a:ext uri="{FF2B5EF4-FFF2-40B4-BE49-F238E27FC236}">
                <a16:creationId xmlns:a16="http://schemas.microsoft.com/office/drawing/2014/main" id="{F2DB5169-03A4-D110-4310-DED0ECCA3C24}"/>
              </a:ext>
            </a:extLst>
          </p:cNvPr>
          <p:cNvSpPr txBox="1"/>
          <p:nvPr/>
        </p:nvSpPr>
        <p:spPr>
          <a:xfrm>
            <a:off x="1557338" y="4399287"/>
            <a:ext cx="1731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719;gdc5622224f_0_1658">
            <a:extLst>
              <a:ext uri="{FF2B5EF4-FFF2-40B4-BE49-F238E27FC236}">
                <a16:creationId xmlns:a16="http://schemas.microsoft.com/office/drawing/2014/main" id="{C6847140-43F3-60F7-4965-45081D819236}"/>
              </a:ext>
            </a:extLst>
          </p:cNvPr>
          <p:cNvSpPr txBox="1"/>
          <p:nvPr/>
        </p:nvSpPr>
        <p:spPr>
          <a:xfrm>
            <a:off x="4808813" y="3238412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7" name="Google Shape;720;gdc5622224f_0_1658">
            <a:extLst>
              <a:ext uri="{FF2B5EF4-FFF2-40B4-BE49-F238E27FC236}">
                <a16:creationId xmlns:a16="http://schemas.microsoft.com/office/drawing/2014/main" id="{649D387A-1B82-4587-D017-7FC1E1622071}"/>
              </a:ext>
            </a:extLst>
          </p:cNvPr>
          <p:cNvGraphicFramePr/>
          <p:nvPr/>
        </p:nvGraphicFramePr>
        <p:xfrm>
          <a:off x="3481388" y="3769112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endParaRPr sz="240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721;gdc5622224f_0_1658">
            <a:extLst>
              <a:ext uri="{FF2B5EF4-FFF2-40B4-BE49-F238E27FC236}">
                <a16:creationId xmlns:a16="http://schemas.microsoft.com/office/drawing/2014/main" id="{1782CCD6-F04B-D4B1-5630-E87034532286}"/>
              </a:ext>
            </a:extLst>
          </p:cNvPr>
          <p:cNvSpPr txBox="1"/>
          <p:nvPr/>
        </p:nvSpPr>
        <p:spPr>
          <a:xfrm>
            <a:off x="1593788" y="5610808"/>
            <a:ext cx="3841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(93+1)/(93+1+4+2)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0.94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722;gdc5622224f_0_1658">
            <a:extLst>
              <a:ext uri="{FF2B5EF4-FFF2-40B4-BE49-F238E27FC236}">
                <a16:creationId xmlns:a16="http://schemas.microsoft.com/office/drawing/2014/main" id="{4842695B-A4FE-C738-FEE3-8589BC456972}"/>
              </a:ext>
            </a:extLst>
          </p:cNvPr>
          <p:cNvSpPr txBox="1"/>
          <p:nvPr/>
        </p:nvSpPr>
        <p:spPr>
          <a:xfrm>
            <a:off x="2014538" y="2592737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1:</a:t>
            </a:r>
            <a:endParaRPr sz="2800" dirty="0"/>
          </a:p>
        </p:txBody>
      </p:sp>
      <p:cxnSp>
        <p:nvCxnSpPr>
          <p:cNvPr id="10" name="Google Shape;733;gdc5622224f_0_1546">
            <a:extLst>
              <a:ext uri="{FF2B5EF4-FFF2-40B4-BE49-F238E27FC236}">
                <a16:creationId xmlns:a16="http://schemas.microsoft.com/office/drawing/2014/main" id="{B1AF60CE-DFAA-219B-8A14-3161222BEE7B}"/>
              </a:ext>
            </a:extLst>
          </p:cNvPr>
          <p:cNvCxnSpPr>
            <a:cxnSpLocks/>
          </p:cNvCxnSpPr>
          <p:nvPr/>
        </p:nvCxnSpPr>
        <p:spPr>
          <a:xfrm flipH="1" flipV="1">
            <a:off x="6114713" y="5233929"/>
            <a:ext cx="729000" cy="75375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734;gdc5622224f_0_1546">
            <a:extLst>
              <a:ext uri="{FF2B5EF4-FFF2-40B4-BE49-F238E27FC236}">
                <a16:creationId xmlns:a16="http://schemas.microsoft.com/office/drawing/2014/main" id="{E30FFE11-D3B8-C6A7-7BFD-792760A5FAA0}"/>
              </a:ext>
            </a:extLst>
          </p:cNvPr>
          <p:cNvSpPr txBox="1"/>
          <p:nvPr/>
        </p:nvSpPr>
        <p:spPr>
          <a:xfrm>
            <a:off x="5860738" y="6053146"/>
            <a:ext cx="1707325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 tumor maligno identificado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735;gdc5622224f_0_1546">
            <a:extLst>
              <a:ext uri="{FF2B5EF4-FFF2-40B4-BE49-F238E27FC236}">
                <a16:creationId xmlns:a16="http://schemas.microsoft.com/office/drawing/2014/main" id="{DC65223A-3833-1B8D-CAD3-94E77BD89A1D}"/>
              </a:ext>
            </a:extLst>
          </p:cNvPr>
          <p:cNvSpPr/>
          <p:nvPr/>
        </p:nvSpPr>
        <p:spPr>
          <a:xfrm>
            <a:off x="5515588" y="4676679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1;gdc5622224f_0_1570">
            <a:extLst>
              <a:ext uri="{FF2B5EF4-FFF2-40B4-BE49-F238E27FC236}">
                <a16:creationId xmlns:a16="http://schemas.microsoft.com/office/drawing/2014/main" id="{CC800AD3-3A03-F1C7-E11C-E5D099362434}"/>
              </a:ext>
            </a:extLst>
          </p:cNvPr>
          <p:cNvSpPr txBox="1"/>
          <p:nvPr/>
        </p:nvSpPr>
        <p:spPr>
          <a:xfrm>
            <a:off x="11540979" y="3235390"/>
            <a:ext cx="100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3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2700" b="0" i="0" u="none" strike="noStrike" cap="none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15" name="Google Shape;762;gdc5622224f_0_1570">
            <a:extLst>
              <a:ext uri="{FF2B5EF4-FFF2-40B4-BE49-F238E27FC236}">
                <a16:creationId xmlns:a16="http://schemas.microsoft.com/office/drawing/2014/main" id="{55A1F873-F318-A936-8743-7DE44751ED1C}"/>
              </a:ext>
            </a:extLst>
          </p:cNvPr>
          <p:cNvGraphicFramePr/>
          <p:nvPr/>
        </p:nvGraphicFramePr>
        <p:xfrm>
          <a:off x="10213554" y="3766090"/>
          <a:ext cx="2857500" cy="12970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95</a:t>
                      </a:r>
                      <a:endParaRPr sz="240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4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40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763;gdc5622224f_0_1570">
            <a:extLst>
              <a:ext uri="{FF2B5EF4-FFF2-40B4-BE49-F238E27FC236}">
                <a16:creationId xmlns:a16="http://schemas.microsoft.com/office/drawing/2014/main" id="{40E10F0A-1467-283F-7C0B-231B0812A79B}"/>
              </a:ext>
            </a:extLst>
          </p:cNvPr>
          <p:cNvSpPr txBox="1"/>
          <p:nvPr/>
        </p:nvSpPr>
        <p:spPr>
          <a:xfrm>
            <a:off x="9534279" y="5610808"/>
            <a:ext cx="4013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Accuracy = (95+0)/(95+0+0+0)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22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 = 0.95</a:t>
            </a:r>
            <a:endParaRPr sz="22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" name="Google Shape;764;gdc5622224f_0_1570">
            <a:extLst>
              <a:ext uri="{FF2B5EF4-FFF2-40B4-BE49-F238E27FC236}">
                <a16:creationId xmlns:a16="http://schemas.microsoft.com/office/drawing/2014/main" id="{69370342-9FFE-4F9D-40C6-7FE7E223D9B5}"/>
              </a:ext>
            </a:extLst>
          </p:cNvPr>
          <p:cNvSpPr txBox="1"/>
          <p:nvPr/>
        </p:nvSpPr>
        <p:spPr>
          <a:xfrm>
            <a:off x="8746704" y="2589715"/>
            <a:ext cx="3000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MODELO 2:</a:t>
            </a:r>
            <a:endParaRPr sz="2800" dirty="0"/>
          </a:p>
        </p:txBody>
      </p:sp>
      <p:cxnSp>
        <p:nvCxnSpPr>
          <p:cNvPr id="18" name="Google Shape;765;gdc5622224f_0_1570">
            <a:extLst>
              <a:ext uri="{FF2B5EF4-FFF2-40B4-BE49-F238E27FC236}">
                <a16:creationId xmlns:a16="http://schemas.microsoft.com/office/drawing/2014/main" id="{35CA7C0C-F7FE-6906-2F14-DAAC55DAF5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2846879" y="5245365"/>
            <a:ext cx="1091578" cy="57633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766;gdc5622224f_0_1570">
            <a:extLst>
              <a:ext uri="{FF2B5EF4-FFF2-40B4-BE49-F238E27FC236}">
                <a16:creationId xmlns:a16="http://schemas.microsoft.com/office/drawing/2014/main" id="{1ACF4458-F25A-5424-A007-4E23FDFFFFA8}"/>
              </a:ext>
            </a:extLst>
          </p:cNvPr>
          <p:cNvSpPr txBox="1"/>
          <p:nvPr/>
        </p:nvSpPr>
        <p:spPr>
          <a:xfrm>
            <a:off x="13938457" y="5290801"/>
            <a:ext cx="1488222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 tumores malignos identificados</a:t>
            </a:r>
            <a:endParaRPr sz="19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67;gdc5622224f_0_1570">
            <a:extLst>
              <a:ext uri="{FF2B5EF4-FFF2-40B4-BE49-F238E27FC236}">
                <a16:creationId xmlns:a16="http://schemas.microsoft.com/office/drawing/2014/main" id="{9E814BE9-4882-25A6-E337-1C8D7D14CBBE}"/>
              </a:ext>
            </a:extLst>
          </p:cNvPr>
          <p:cNvSpPr/>
          <p:nvPr/>
        </p:nvSpPr>
        <p:spPr>
          <a:xfrm>
            <a:off x="12247754" y="4659665"/>
            <a:ext cx="690300" cy="47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03E11F-09B6-2D1A-99D3-AF4A705F3BB1}"/>
              </a:ext>
            </a:extLst>
          </p:cNvPr>
          <p:cNvSpPr txBox="1"/>
          <p:nvPr/>
        </p:nvSpPr>
        <p:spPr>
          <a:xfrm>
            <a:off x="1593788" y="7624251"/>
            <a:ext cx="8978962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 accuracy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tiene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problemas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cuando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conjunto de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datos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está</a:t>
            </a:r>
            <a:r>
              <a:rPr lang="en-U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3600" dirty="0" err="1">
                <a:solidFill>
                  <a:srgbClr val="CC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desbalanceado</a:t>
            </a:r>
            <a:r>
              <a:rPr lang="en-US" sz="3600" dirty="0">
                <a:solidFill>
                  <a:srgbClr val="CC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  <a:endParaRPr lang="en-US" sz="3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9580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17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pic>
        <p:nvPicPr>
          <p:cNvPr id="5" name="Google Shape;796;gdc5622224f_0_1594">
            <a:extLst>
              <a:ext uri="{FF2B5EF4-FFF2-40B4-BE49-F238E27FC236}">
                <a16:creationId xmlns:a16="http://schemas.microsoft.com/office/drawing/2014/main" id="{7CD57EC8-48F8-A776-4D32-935EF0FC4A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2013" y="4346826"/>
            <a:ext cx="6313352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7;gdc5622224f_0_1594">
            <a:extLst>
              <a:ext uri="{FF2B5EF4-FFF2-40B4-BE49-F238E27FC236}">
                <a16:creationId xmlns:a16="http://schemas.microsoft.com/office/drawing/2014/main" id="{9D8BDABF-62EB-01E7-A603-A81583D8A823}"/>
              </a:ext>
            </a:extLst>
          </p:cNvPr>
          <p:cNvSpPr/>
          <p:nvPr/>
        </p:nvSpPr>
        <p:spPr>
          <a:xfrm rot="-5400000">
            <a:off x="9222263" y="2735738"/>
            <a:ext cx="190180" cy="265367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" name="Google Shape;798;gdc5622224f_0_1594">
            <a:extLst>
              <a:ext uri="{FF2B5EF4-FFF2-40B4-BE49-F238E27FC236}">
                <a16:creationId xmlns:a16="http://schemas.microsoft.com/office/drawing/2014/main" id="{A3B5B690-B3F0-10E6-EE5D-8C95D2338A36}"/>
              </a:ext>
            </a:extLst>
          </p:cNvPr>
          <p:cNvSpPr txBox="1"/>
          <p:nvPr/>
        </p:nvSpPr>
        <p:spPr>
          <a:xfrm>
            <a:off x="7364053" y="2210938"/>
            <a:ext cx="3906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38761D"/>
                </a:solidFill>
              </a:rPr>
              <a:t>Identificados correctamente como positivos </a:t>
            </a:r>
            <a:endParaRPr sz="32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7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18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pic>
        <p:nvPicPr>
          <p:cNvPr id="5" name="Google Shape;796;gdc5622224f_0_1594">
            <a:extLst>
              <a:ext uri="{FF2B5EF4-FFF2-40B4-BE49-F238E27FC236}">
                <a16:creationId xmlns:a16="http://schemas.microsoft.com/office/drawing/2014/main" id="{7CD57EC8-48F8-A776-4D32-935EF0FC4A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2013" y="4346826"/>
            <a:ext cx="6313352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05;gdc5622224f_0_1683">
            <a:extLst>
              <a:ext uri="{FF2B5EF4-FFF2-40B4-BE49-F238E27FC236}">
                <a16:creationId xmlns:a16="http://schemas.microsoft.com/office/drawing/2014/main" id="{AE8A0812-68D8-7749-6AF4-F52025B701A9}"/>
              </a:ext>
            </a:extLst>
          </p:cNvPr>
          <p:cNvSpPr/>
          <p:nvPr/>
        </p:nvSpPr>
        <p:spPr>
          <a:xfrm rot="5400000">
            <a:off x="9225634" y="4653634"/>
            <a:ext cx="250207" cy="3044099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4" name="Google Shape;806;gdc5622224f_0_1683">
            <a:extLst>
              <a:ext uri="{FF2B5EF4-FFF2-40B4-BE49-F238E27FC236}">
                <a16:creationId xmlns:a16="http://schemas.microsoft.com/office/drawing/2014/main" id="{41AC6247-5D7B-2C75-08B3-C577C5BE9DC6}"/>
              </a:ext>
            </a:extLst>
          </p:cNvPr>
          <p:cNvSpPr txBox="1"/>
          <p:nvPr/>
        </p:nvSpPr>
        <p:spPr>
          <a:xfrm>
            <a:off x="7973813" y="6424093"/>
            <a:ext cx="315615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Identificados como positivos por el modelo</a:t>
            </a:r>
            <a:endParaRPr sz="3200" dirty="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3907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19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pic>
        <p:nvPicPr>
          <p:cNvPr id="5" name="Google Shape;796;gdc5622224f_0_1594">
            <a:extLst>
              <a:ext uri="{FF2B5EF4-FFF2-40B4-BE49-F238E27FC236}">
                <a16:creationId xmlns:a16="http://schemas.microsoft.com/office/drawing/2014/main" id="{7CD57EC8-48F8-A776-4D32-935EF0FC4A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2013" y="4346826"/>
            <a:ext cx="6313352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13;gdc5622224f_0_1676">
            <a:extLst>
              <a:ext uri="{FF2B5EF4-FFF2-40B4-BE49-F238E27FC236}">
                <a16:creationId xmlns:a16="http://schemas.microsoft.com/office/drawing/2014/main" id="{C2A91E2C-D3AC-737F-1E59-436BDA00F391}"/>
              </a:ext>
            </a:extLst>
          </p:cNvPr>
          <p:cNvSpPr txBox="1"/>
          <p:nvPr/>
        </p:nvSpPr>
        <p:spPr>
          <a:xfrm>
            <a:off x="11856243" y="3653612"/>
            <a:ext cx="4695826" cy="29546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 todos los que el modelo clasificó como positivos, ¿qué proporción son realmente positivos?</a:t>
            </a:r>
            <a:endParaRPr sz="3600" b="1" dirty="0">
              <a:solidFill>
                <a:srgbClr val="CC41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02905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33339B-A757-4B29-9360-5D1B311BD207}"/>
              </a:ext>
            </a:extLst>
          </p:cNvPr>
          <p:cNvSpPr txBox="1">
            <a:spLocks/>
          </p:cNvSpPr>
          <p:nvPr/>
        </p:nvSpPr>
        <p:spPr>
          <a:xfrm>
            <a:off x="9899600" y="6599598"/>
            <a:ext cx="5645200" cy="9758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Antenna Bold" panose="02000503000000020004" pitchFamily="50" charset="0"/>
              </a:rPr>
              <a:t>Semana</a:t>
            </a:r>
            <a:r>
              <a:rPr lang="en-US" sz="2800" dirty="0">
                <a:latin typeface="Antenna Bold" panose="02000503000000020004" pitchFamily="50" charset="0"/>
              </a:rPr>
              <a:t> 1</a:t>
            </a:r>
            <a:endParaRPr lang="en-US" sz="2800" b="0" dirty="0">
              <a:latin typeface="Antenna Light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20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Precisión</a:t>
            </a:r>
          </a:p>
        </p:txBody>
      </p:sp>
      <p:sp>
        <p:nvSpPr>
          <p:cNvPr id="5" name="Google Shape;691;gdc5622224f_0_1489">
            <a:extLst>
              <a:ext uri="{FF2B5EF4-FFF2-40B4-BE49-F238E27FC236}">
                <a16:creationId xmlns:a16="http://schemas.microsoft.com/office/drawing/2014/main" id="{416C4EBA-C729-7925-15C4-94DE727870DB}"/>
              </a:ext>
            </a:extLst>
          </p:cNvPr>
          <p:cNvSpPr txBox="1"/>
          <p:nvPr/>
        </p:nvSpPr>
        <p:spPr>
          <a:xfrm>
            <a:off x="1250475" y="2593812"/>
            <a:ext cx="15734818" cy="634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Precisión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es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importante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casos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programas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donde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el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gobierno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entregar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>
                <a:solidFill>
                  <a:srgbClr val="6F4EE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100 VIVIENDAS 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familias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de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bajos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ingresos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indent="-457200"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Debemos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identificar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quién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vivienda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indent="-457200"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Son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sólo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100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viviendas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,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entonces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no le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poder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todos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lang="es-ES"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indent="-457200"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Pero, ¡no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queremos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darle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alguien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no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!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389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21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Google Shape;850;gd6ca21133a_0_147">
            <a:extLst>
              <a:ext uri="{FF2B5EF4-FFF2-40B4-BE49-F238E27FC236}">
                <a16:creationId xmlns:a16="http://schemas.microsoft.com/office/drawing/2014/main" id="{16F2303D-C7B0-C15C-3630-EA3DB3650D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3474" y="4511438"/>
            <a:ext cx="6069857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51;gd6ca21133a_0_147">
            <a:extLst>
              <a:ext uri="{FF2B5EF4-FFF2-40B4-BE49-F238E27FC236}">
                <a16:creationId xmlns:a16="http://schemas.microsoft.com/office/drawing/2014/main" id="{59DF1248-9DFC-D51C-31D5-26826296B089}"/>
              </a:ext>
            </a:extLst>
          </p:cNvPr>
          <p:cNvSpPr/>
          <p:nvPr/>
        </p:nvSpPr>
        <p:spPr>
          <a:xfrm rot="-5400000">
            <a:off x="9175731" y="2900106"/>
            <a:ext cx="263400" cy="2959263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" name="Google Shape;852;gd6ca21133a_0_147">
            <a:extLst>
              <a:ext uri="{FF2B5EF4-FFF2-40B4-BE49-F238E27FC236}">
                <a16:creationId xmlns:a16="http://schemas.microsoft.com/office/drawing/2014/main" id="{D1471C56-777E-7A2B-AF22-8ED7BE247E53}"/>
              </a:ext>
            </a:extLst>
          </p:cNvPr>
          <p:cNvSpPr txBox="1"/>
          <p:nvPr/>
        </p:nvSpPr>
        <p:spPr>
          <a:xfrm>
            <a:off x="7353738" y="2110484"/>
            <a:ext cx="39066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Identificados correctamente como positivos </a:t>
            </a:r>
            <a:endParaRPr sz="36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5719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22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Google Shape;850;gd6ca21133a_0_147">
            <a:extLst>
              <a:ext uri="{FF2B5EF4-FFF2-40B4-BE49-F238E27FC236}">
                <a16:creationId xmlns:a16="http://schemas.microsoft.com/office/drawing/2014/main" id="{16F2303D-C7B0-C15C-3630-EA3DB3650D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3474" y="4511438"/>
            <a:ext cx="6069857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59;gdc5622224f_0_1704">
            <a:extLst>
              <a:ext uri="{FF2B5EF4-FFF2-40B4-BE49-F238E27FC236}">
                <a16:creationId xmlns:a16="http://schemas.microsoft.com/office/drawing/2014/main" id="{EF595735-F9F6-CAA4-DD70-EFB9CC3319E6}"/>
              </a:ext>
            </a:extLst>
          </p:cNvPr>
          <p:cNvSpPr/>
          <p:nvPr/>
        </p:nvSpPr>
        <p:spPr>
          <a:xfrm rot="5400000">
            <a:off x="9151374" y="5065153"/>
            <a:ext cx="228139" cy="2957512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" name="Google Shape;860;gdc5622224f_0_1704">
            <a:extLst>
              <a:ext uri="{FF2B5EF4-FFF2-40B4-BE49-F238E27FC236}">
                <a16:creationId xmlns:a16="http://schemas.microsoft.com/office/drawing/2014/main" id="{7C9D9217-ED0A-0134-2AA0-A69050BF9806}"/>
              </a:ext>
            </a:extLst>
          </p:cNvPr>
          <p:cNvSpPr txBox="1"/>
          <p:nvPr/>
        </p:nvSpPr>
        <p:spPr>
          <a:xfrm>
            <a:off x="8159551" y="6858467"/>
            <a:ext cx="22989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Total positivos</a:t>
            </a:r>
            <a:endParaRPr sz="3200" dirty="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9602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23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Google Shape;850;gd6ca21133a_0_147">
            <a:extLst>
              <a:ext uri="{FF2B5EF4-FFF2-40B4-BE49-F238E27FC236}">
                <a16:creationId xmlns:a16="http://schemas.microsoft.com/office/drawing/2014/main" id="{16F2303D-C7B0-C15C-3630-EA3DB3650D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3474" y="4511438"/>
            <a:ext cx="6069857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67;gdc5622224f_0_1697">
            <a:extLst>
              <a:ext uri="{FF2B5EF4-FFF2-40B4-BE49-F238E27FC236}">
                <a16:creationId xmlns:a16="http://schemas.microsoft.com/office/drawing/2014/main" id="{EB89CC13-8BBF-50F9-57E6-9F83EAF3BE2F}"/>
              </a:ext>
            </a:extLst>
          </p:cNvPr>
          <p:cNvSpPr txBox="1"/>
          <p:nvPr/>
        </p:nvSpPr>
        <p:spPr>
          <a:xfrm>
            <a:off x="11888787" y="4032975"/>
            <a:ext cx="4267201" cy="29546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 todos los realmente positivos, ¿qué proporción clasificó el modelo como positivos?</a:t>
            </a:r>
            <a:endParaRPr sz="360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5220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24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Recall</a:t>
            </a:r>
            <a:endParaRPr lang="es-CO" sz="5400" dirty="0">
              <a:solidFill>
                <a:srgbClr val="652B90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5" name="Google Shape;691;gdc5622224f_0_1489">
            <a:extLst>
              <a:ext uri="{FF2B5EF4-FFF2-40B4-BE49-F238E27FC236}">
                <a16:creationId xmlns:a16="http://schemas.microsoft.com/office/drawing/2014/main" id="{416C4EBA-C729-7925-15C4-94DE727870DB}"/>
              </a:ext>
            </a:extLst>
          </p:cNvPr>
          <p:cNvSpPr txBox="1"/>
          <p:nvPr/>
        </p:nvSpPr>
        <p:spPr>
          <a:xfrm>
            <a:off x="1250475" y="2593812"/>
            <a:ext cx="14608650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Recall es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importante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casos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>
                <a:solidFill>
                  <a:srgbClr val="6F4EE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CORONAVIRUS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40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2400"/>
              <a:buFont typeface="Proxima Nova Semibold"/>
              <a:buChar char="●"/>
            </a:pP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Debemos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identificar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quién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vacuna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2400"/>
              <a:buFont typeface="Proxima Nova Semibold"/>
              <a:buChar char="●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No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importa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le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pongamos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vacuna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alguien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no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2400"/>
              <a:buFont typeface="Proxima Nova Semibold"/>
              <a:buChar char="●"/>
            </a:pP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Pero, ¡no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ponérsela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alguien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que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sí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la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necesita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puede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ser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muy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4000" dirty="0" err="1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costoso</a:t>
            </a:r>
            <a:r>
              <a:rPr lang="en-US" sz="40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!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endParaRPr sz="40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6900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25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F1-score</a:t>
            </a:r>
          </a:p>
        </p:txBody>
      </p:sp>
      <p:pic>
        <p:nvPicPr>
          <p:cNvPr id="5" name="Google Shape;904;gdc5622224f_0_1628">
            <a:extLst>
              <a:ext uri="{FF2B5EF4-FFF2-40B4-BE49-F238E27FC236}">
                <a16:creationId xmlns:a16="http://schemas.microsoft.com/office/drawing/2014/main" id="{67B047A2-2164-A099-D2CE-9CBD802C97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0962" y="4117182"/>
            <a:ext cx="9926275" cy="1671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7727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26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DC5CE-AD53-41BC-EF87-D1D00AF6DE7D}"/>
              </a:ext>
            </a:extLst>
          </p:cNvPr>
          <p:cNvSpPr txBox="1"/>
          <p:nvPr/>
        </p:nvSpPr>
        <p:spPr>
          <a:xfrm>
            <a:off x="12908756" y="3999637"/>
            <a:ext cx="33932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LÍNEA DE 45°</a:t>
            </a:r>
            <a:endParaRPr lang="en-US" sz="3600" b="0" dirty="0">
              <a:effectLst/>
            </a:endParaRPr>
          </a:p>
          <a:p>
            <a:br>
              <a:rPr lang="en-US" sz="3600" dirty="0"/>
            </a:br>
            <a:endParaRPr lang="en-CO" sz="3600" dirty="0"/>
          </a:p>
        </p:txBody>
      </p:sp>
      <p:cxnSp>
        <p:nvCxnSpPr>
          <p:cNvPr id="8" name="Google Shape;765;gdc5622224f_0_1570">
            <a:extLst>
              <a:ext uri="{FF2B5EF4-FFF2-40B4-BE49-F238E27FC236}">
                <a16:creationId xmlns:a16="http://schemas.microsoft.com/office/drawing/2014/main" id="{F81323E9-96FA-77D6-108E-A665C05F6320}"/>
              </a:ext>
            </a:extLst>
          </p:cNvPr>
          <p:cNvCxnSpPr>
            <a:cxnSpLocks/>
          </p:cNvCxnSpPr>
          <p:nvPr/>
        </p:nvCxnSpPr>
        <p:spPr>
          <a:xfrm flipH="1" flipV="1">
            <a:off x="11532429" y="3545153"/>
            <a:ext cx="1256468" cy="68394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97465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27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C010-C731-35B9-54F0-F5D5084C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28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C010-C731-35B9-54F0-F5D5084C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3541FA-A588-491E-554E-3F31D45D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230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29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3A5D5-BE64-264C-6C9D-44C23DFA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8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AEC010-C731-35B9-54F0-F5D5084C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3541FA-A588-491E-554E-3F31D45D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7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A5100D2-F7C4-4A91-A6F7-BBD5A3F5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2357436"/>
            <a:ext cx="8843960" cy="58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18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0B0AA80-C31E-4E98-9702-5F2E4A8B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D4FF72A-DC9C-4433-AF5C-05DBE4E88618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 y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036D37-4F9A-4824-AFF4-79CC2EE89F0E}"/>
              </a:ext>
            </a:extLst>
          </p:cNvPr>
          <p:cNvSpPr txBox="1">
            <a:spLocks/>
          </p:cNvSpPr>
          <p:nvPr/>
        </p:nvSpPr>
        <p:spPr>
          <a:xfrm>
            <a:off x="1000089" y="1913493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Se debe separar sus datos en divisiones de entrenamiento y prueba para evitar que un modelo sobreajuste y para poder evaluar con precisión su modelo.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DBB501B-A3F6-4D0E-BDFB-91E5248EFBF6}"/>
              </a:ext>
            </a:extLst>
          </p:cNvPr>
          <p:cNvSpPr txBox="1">
            <a:spLocks/>
          </p:cNvSpPr>
          <p:nvPr/>
        </p:nvSpPr>
        <p:spPr>
          <a:xfrm>
            <a:off x="1000089" y="7383358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Antenna Light" panose="02000503000000020004" pitchFamily="50" charset="0"/>
                <a:ea typeface="+mn-ea"/>
                <a:cs typeface="+mn-cs"/>
              </a:rPr>
              <a:t>Validación cruzada: 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técnica para evaluar modelos mediante el entrenamiento en subconjuntos de los datos de entrenamiento y evaluarlos con el subconjunto complementario de los datos.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25E03F-392A-4FE7-80A7-8F6EE2A82927}"/>
              </a:ext>
            </a:extLst>
          </p:cNvPr>
          <p:cNvSpPr/>
          <p:nvPr/>
        </p:nvSpPr>
        <p:spPr>
          <a:xfrm>
            <a:off x="4679868" y="4710351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 y test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87D533C-4A93-4494-BF3D-BD562D7EDED1}"/>
              </a:ext>
            </a:extLst>
          </p:cNvPr>
          <p:cNvSpPr/>
          <p:nvPr/>
        </p:nvSpPr>
        <p:spPr>
          <a:xfrm>
            <a:off x="7421395" y="4710350"/>
            <a:ext cx="2183694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Validación cruzada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AC164-AF57-F46F-C6E4-517C1F00DFCD}"/>
              </a:ext>
            </a:extLst>
          </p:cNvPr>
          <p:cNvSpPr txBox="1"/>
          <p:nvPr/>
        </p:nvSpPr>
        <p:spPr>
          <a:xfrm rot="16200000">
            <a:off x="2426452" y="5063344"/>
            <a:ext cx="3835362" cy="5847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015FF-6CC8-85DD-9789-97683FB4FF8A}"/>
              </a:ext>
            </a:extLst>
          </p:cNvPr>
          <p:cNvSpPr txBox="1"/>
          <p:nvPr/>
        </p:nvSpPr>
        <p:spPr>
          <a:xfrm rot="16200000">
            <a:off x="5570518" y="4613973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Train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648F9-96B2-F056-C45C-2531E090792C}"/>
              </a:ext>
            </a:extLst>
          </p:cNvPr>
          <p:cNvSpPr txBox="1"/>
          <p:nvPr/>
        </p:nvSpPr>
        <p:spPr>
          <a:xfrm rot="16200000">
            <a:off x="6527569" y="6531655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30CA6-58BE-4B5E-E022-E1E60B31F0B0}"/>
              </a:ext>
            </a:extLst>
          </p:cNvPr>
          <p:cNvSpPr txBox="1"/>
          <p:nvPr/>
        </p:nvSpPr>
        <p:spPr>
          <a:xfrm rot="16200000">
            <a:off x="8750187" y="457906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9DFC-AA53-2F22-0643-1B56BDD1394D}"/>
              </a:ext>
            </a:extLst>
          </p:cNvPr>
          <p:cNvSpPr txBox="1"/>
          <p:nvPr/>
        </p:nvSpPr>
        <p:spPr>
          <a:xfrm rot="16200000">
            <a:off x="9707238" y="6496747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B56A2-5BB6-B567-5E62-B2F2273B16F7}"/>
              </a:ext>
            </a:extLst>
          </p:cNvPr>
          <p:cNvSpPr txBox="1"/>
          <p:nvPr/>
        </p:nvSpPr>
        <p:spPr>
          <a:xfrm rot="16200000">
            <a:off x="9517340" y="5059213"/>
            <a:ext cx="3835363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F047D8-BE5D-6A9D-2FAE-6F13802376B0}"/>
              </a:ext>
            </a:extLst>
          </p:cNvPr>
          <p:cNvSpPr txBox="1"/>
          <p:nvPr/>
        </p:nvSpPr>
        <p:spPr>
          <a:xfrm rot="16200000">
            <a:off x="10954875" y="5539360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F24757-8063-8694-25D8-949918FC9F03}"/>
              </a:ext>
            </a:extLst>
          </p:cNvPr>
          <p:cNvSpPr txBox="1"/>
          <p:nvPr/>
        </p:nvSpPr>
        <p:spPr>
          <a:xfrm rot="16200000">
            <a:off x="10737210" y="5046522"/>
            <a:ext cx="3829173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AFE8D-DADD-A51D-78E8-36C02FD0DA84}"/>
              </a:ext>
            </a:extLst>
          </p:cNvPr>
          <p:cNvSpPr txBox="1"/>
          <p:nvPr/>
        </p:nvSpPr>
        <p:spPr>
          <a:xfrm rot="16200000">
            <a:off x="12171648" y="4586672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77FE4E-ACB4-3DC9-F423-2DBB805D1B21}"/>
              </a:ext>
            </a:extLst>
          </p:cNvPr>
          <p:cNvSpPr txBox="1"/>
          <p:nvPr/>
        </p:nvSpPr>
        <p:spPr>
          <a:xfrm rot="16200000">
            <a:off x="11984176" y="5040332"/>
            <a:ext cx="3829174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A164C6-7669-21D3-3CE8-6A5668A7BAA1}"/>
              </a:ext>
            </a:extLst>
          </p:cNvPr>
          <p:cNvSpPr txBox="1"/>
          <p:nvPr/>
        </p:nvSpPr>
        <p:spPr>
          <a:xfrm rot="16200000">
            <a:off x="13418615" y="3596868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</p:spTree>
    <p:extLst>
      <p:ext uri="{BB962C8B-B14F-4D97-AF65-F5344CB8AC3E}">
        <p14:creationId xmlns:p14="http://schemas.microsoft.com/office/powerpoint/2010/main" val="4002105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30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66259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31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65;gdc5622224f_0_1570">
            <a:extLst>
              <a:ext uri="{FF2B5EF4-FFF2-40B4-BE49-F238E27FC236}">
                <a16:creationId xmlns:a16="http://schemas.microsoft.com/office/drawing/2014/main" id="{CB995F51-4D8E-72FB-5BF5-C46F5A5EC890}"/>
              </a:ext>
            </a:extLst>
          </p:cNvPr>
          <p:cNvCxnSpPr>
            <a:cxnSpLocks/>
          </p:cNvCxnSpPr>
          <p:nvPr/>
        </p:nvCxnSpPr>
        <p:spPr>
          <a:xfrm flipV="1">
            <a:off x="9455147" y="4876800"/>
            <a:ext cx="0" cy="2138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4653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32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65;gdc5622224f_0_1570">
            <a:extLst>
              <a:ext uri="{FF2B5EF4-FFF2-40B4-BE49-F238E27FC236}">
                <a16:creationId xmlns:a16="http://schemas.microsoft.com/office/drawing/2014/main" id="{CB995F51-4D8E-72FB-5BF5-C46F5A5EC890}"/>
              </a:ext>
            </a:extLst>
          </p:cNvPr>
          <p:cNvCxnSpPr>
            <a:cxnSpLocks/>
          </p:cNvCxnSpPr>
          <p:nvPr/>
        </p:nvCxnSpPr>
        <p:spPr>
          <a:xfrm flipV="1">
            <a:off x="9455147" y="4876800"/>
            <a:ext cx="0" cy="2138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765;gdc5622224f_0_1570">
            <a:extLst>
              <a:ext uri="{FF2B5EF4-FFF2-40B4-BE49-F238E27FC236}">
                <a16:creationId xmlns:a16="http://schemas.microsoft.com/office/drawing/2014/main" id="{AD021464-4E5B-9B3F-5F88-357C559D7CE4}"/>
              </a:ext>
            </a:extLst>
          </p:cNvPr>
          <p:cNvCxnSpPr>
            <a:cxnSpLocks/>
          </p:cNvCxnSpPr>
          <p:nvPr/>
        </p:nvCxnSpPr>
        <p:spPr>
          <a:xfrm>
            <a:off x="7354884" y="5310188"/>
            <a:ext cx="0" cy="7048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17617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33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2664F5-69E2-94B2-2F02-6B8CF17B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228053"/>
            <a:ext cx="89725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765;gdc5622224f_0_1570">
            <a:extLst>
              <a:ext uri="{FF2B5EF4-FFF2-40B4-BE49-F238E27FC236}">
                <a16:creationId xmlns:a16="http://schemas.microsoft.com/office/drawing/2014/main" id="{7AA3E339-140A-0A92-5DFC-3ECC60BDA13D}"/>
              </a:ext>
            </a:extLst>
          </p:cNvPr>
          <p:cNvCxnSpPr>
            <a:cxnSpLocks/>
          </p:cNvCxnSpPr>
          <p:nvPr/>
        </p:nvCxnSpPr>
        <p:spPr>
          <a:xfrm>
            <a:off x="8788397" y="3843338"/>
            <a:ext cx="0" cy="124301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65;gdc5622224f_0_1570">
            <a:extLst>
              <a:ext uri="{FF2B5EF4-FFF2-40B4-BE49-F238E27FC236}">
                <a16:creationId xmlns:a16="http://schemas.microsoft.com/office/drawing/2014/main" id="{CB995F51-4D8E-72FB-5BF5-C46F5A5EC890}"/>
              </a:ext>
            </a:extLst>
          </p:cNvPr>
          <p:cNvCxnSpPr>
            <a:cxnSpLocks/>
          </p:cNvCxnSpPr>
          <p:nvPr/>
        </p:nvCxnSpPr>
        <p:spPr>
          <a:xfrm flipV="1">
            <a:off x="9455147" y="4876800"/>
            <a:ext cx="0" cy="2138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765;gdc5622224f_0_1570">
            <a:extLst>
              <a:ext uri="{FF2B5EF4-FFF2-40B4-BE49-F238E27FC236}">
                <a16:creationId xmlns:a16="http://schemas.microsoft.com/office/drawing/2014/main" id="{AD021464-4E5B-9B3F-5F88-357C559D7CE4}"/>
              </a:ext>
            </a:extLst>
          </p:cNvPr>
          <p:cNvCxnSpPr>
            <a:cxnSpLocks/>
          </p:cNvCxnSpPr>
          <p:nvPr/>
        </p:nvCxnSpPr>
        <p:spPr>
          <a:xfrm>
            <a:off x="7354884" y="5310188"/>
            <a:ext cx="0" cy="7048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765;gdc5622224f_0_1570">
            <a:extLst>
              <a:ext uri="{FF2B5EF4-FFF2-40B4-BE49-F238E27FC236}">
                <a16:creationId xmlns:a16="http://schemas.microsoft.com/office/drawing/2014/main" id="{A42B0F73-9741-A948-763B-513B5193E2D2}"/>
              </a:ext>
            </a:extLst>
          </p:cNvPr>
          <p:cNvCxnSpPr>
            <a:cxnSpLocks/>
          </p:cNvCxnSpPr>
          <p:nvPr/>
        </p:nvCxnSpPr>
        <p:spPr>
          <a:xfrm>
            <a:off x="6464296" y="5662613"/>
            <a:ext cx="0" cy="90963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74375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34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Root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Mean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Squared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D60D5-4C49-5696-4528-D9A18E30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3505200"/>
            <a:ext cx="7721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9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35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Mean Absolute Error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BA0461D-68B6-8E60-C274-C9C2AE86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3702050"/>
            <a:ext cx="63881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74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AF5B-0DE2-3EDF-9C10-B73676D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36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8F6C30-381A-1470-BCFB-971C65D8520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Mean Absolute </a:t>
            </a:r>
            <a:r>
              <a:rPr lang="es-CO" sz="5400" dirty="0" err="1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Percentage</a:t>
            </a:r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 Error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A7E2330-0764-0E82-36D8-2DB4A62C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3867150"/>
            <a:ext cx="6591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592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uniandes.edu.co/images/phocagallery/campus%201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327" b="9800"/>
          <a:stretch/>
        </p:blipFill>
        <p:spPr bwMode="auto">
          <a:xfrm>
            <a:off x="1" y="0"/>
            <a:ext cx="173482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871091" y="3178927"/>
            <a:ext cx="11674897" cy="3686810"/>
          </a:xfrm>
          <a:prstGeom prst="rect">
            <a:avLst/>
          </a:prstGeom>
          <a:solidFill>
            <a:srgbClr val="7030A0">
              <a:alpha val="58415"/>
            </a:srgb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6" name="Rectángulo 5"/>
          <p:cNvSpPr/>
          <p:nvPr/>
        </p:nvSpPr>
        <p:spPr>
          <a:xfrm rot="2700000">
            <a:off x="6038547" y="2161208"/>
            <a:ext cx="5271105" cy="5431184"/>
          </a:xfrm>
          <a:prstGeom prst="rect">
            <a:avLst/>
          </a:prstGeom>
          <a:noFill/>
          <a:ln w="95250"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560"/>
          </a:p>
        </p:txBody>
      </p:sp>
      <p:sp>
        <p:nvSpPr>
          <p:cNvPr id="8" name="Rectángulo 7"/>
          <p:cNvSpPr/>
          <p:nvPr/>
        </p:nvSpPr>
        <p:spPr>
          <a:xfrm>
            <a:off x="2802212" y="3631306"/>
            <a:ext cx="12106030" cy="217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30000"/>
              </a:lnSpc>
              <a:defRPr/>
            </a:pPr>
            <a:endParaRPr lang="es-MX" sz="7200" b="1">
              <a:solidFill>
                <a:schemeClr val="bg1"/>
              </a:solidFill>
              <a:latin typeface="Antenna Bold" panose="02000503000000020004" pitchFamily="50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s-MX" sz="11400" b="1">
                <a:solidFill>
                  <a:schemeClr val="bg1"/>
                </a:solidFill>
                <a:latin typeface="Antenna Bold" panose="02000503000000020004" pitchFamily="50" charset="0"/>
                <a:ea typeface="Arial Unicode MS" pitchFamily="34" charset="-128"/>
                <a:cs typeface="Arial" panose="020B0604020202020204" pitchFamily="34" charset="0"/>
              </a:rPr>
              <a:t>PREGUNTAS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77DE7A-8E8E-4648-8781-DFEBA320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651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8D242-677E-B3B2-9C6B-5E9A3058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E2F1BC-A74B-2FBB-042A-30579F0A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4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254EB04-E03E-FC10-9559-34101CAA5278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 y Test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D1915A7-4D5E-2CB7-A670-8254C5B7CBD8}"/>
              </a:ext>
            </a:extLst>
          </p:cNvPr>
          <p:cNvSpPr txBox="1">
            <a:spLocks/>
          </p:cNvSpPr>
          <p:nvPr/>
        </p:nvSpPr>
        <p:spPr>
          <a:xfrm>
            <a:off x="1000089" y="1913493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Se debe separar sus datos en divisiones de entrenamiento y prueba para evitar que un modelo sobreajuste y para poder evaluar con precisión su modelo.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61D6103-5BCC-E70B-9C43-F1D3376EBA68}"/>
              </a:ext>
            </a:extLst>
          </p:cNvPr>
          <p:cNvSpPr txBox="1">
            <a:spLocks/>
          </p:cNvSpPr>
          <p:nvPr/>
        </p:nvSpPr>
        <p:spPr>
          <a:xfrm>
            <a:off x="1000089" y="7383358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Antenna Light" panose="02000503000000020004" pitchFamily="50" charset="0"/>
                <a:ea typeface="+mn-ea"/>
                <a:cs typeface="+mn-cs"/>
              </a:rPr>
              <a:t>Validación cruzada: 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técnica para evaluar modelos mediante el entrenamiento en subconjuntos de los datos de entrenamiento y evaluarlos con el subconjunto complementario de los datos.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7FF0D7-D911-CCC1-9513-7E443A45D79C}"/>
              </a:ext>
            </a:extLst>
          </p:cNvPr>
          <p:cNvSpPr/>
          <p:nvPr/>
        </p:nvSpPr>
        <p:spPr>
          <a:xfrm>
            <a:off x="4679868" y="4710351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 y test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B6F4A59-399E-6BAE-6AA9-2D24A9AD2C79}"/>
              </a:ext>
            </a:extLst>
          </p:cNvPr>
          <p:cNvSpPr/>
          <p:nvPr/>
        </p:nvSpPr>
        <p:spPr>
          <a:xfrm>
            <a:off x="7421395" y="4710350"/>
            <a:ext cx="2183694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Validación cruzada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453BE-06C1-D9DF-E1AF-146CB1040E58}"/>
              </a:ext>
            </a:extLst>
          </p:cNvPr>
          <p:cNvSpPr txBox="1"/>
          <p:nvPr/>
        </p:nvSpPr>
        <p:spPr>
          <a:xfrm rot="16200000">
            <a:off x="2426452" y="5063344"/>
            <a:ext cx="3835362" cy="5847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C0510-B3C8-7BD7-FB58-631346307409}"/>
              </a:ext>
            </a:extLst>
          </p:cNvPr>
          <p:cNvSpPr txBox="1"/>
          <p:nvPr/>
        </p:nvSpPr>
        <p:spPr>
          <a:xfrm rot="16200000">
            <a:off x="5570518" y="4613973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Train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88C3E2-E86D-11C7-780F-BBD3EC458C61}"/>
              </a:ext>
            </a:extLst>
          </p:cNvPr>
          <p:cNvSpPr txBox="1"/>
          <p:nvPr/>
        </p:nvSpPr>
        <p:spPr>
          <a:xfrm rot="16200000">
            <a:off x="6527569" y="6531655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44F89-CA97-385E-AD01-7E48BE8C959A}"/>
              </a:ext>
            </a:extLst>
          </p:cNvPr>
          <p:cNvSpPr txBox="1"/>
          <p:nvPr/>
        </p:nvSpPr>
        <p:spPr>
          <a:xfrm rot="16200000">
            <a:off x="8750187" y="457906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A7475-8CFB-82E0-E402-B6F9007CA1E6}"/>
              </a:ext>
            </a:extLst>
          </p:cNvPr>
          <p:cNvSpPr txBox="1"/>
          <p:nvPr/>
        </p:nvSpPr>
        <p:spPr>
          <a:xfrm rot="16200000">
            <a:off x="9707238" y="6496747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0B4B49-1373-1670-DC1E-91088F4D4C7C}"/>
              </a:ext>
            </a:extLst>
          </p:cNvPr>
          <p:cNvSpPr txBox="1"/>
          <p:nvPr/>
        </p:nvSpPr>
        <p:spPr>
          <a:xfrm rot="16200000">
            <a:off x="9517340" y="5059213"/>
            <a:ext cx="3835363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A9962C-E35A-6DF8-BF01-1EA8073E4FE9}"/>
              </a:ext>
            </a:extLst>
          </p:cNvPr>
          <p:cNvSpPr txBox="1"/>
          <p:nvPr/>
        </p:nvSpPr>
        <p:spPr>
          <a:xfrm rot="16200000">
            <a:off x="10954875" y="5539360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B9BEC7-B0E2-33F7-6DAC-0FCCD29F0F06}"/>
              </a:ext>
            </a:extLst>
          </p:cNvPr>
          <p:cNvSpPr txBox="1"/>
          <p:nvPr/>
        </p:nvSpPr>
        <p:spPr>
          <a:xfrm rot="16200000">
            <a:off x="10737210" y="5046522"/>
            <a:ext cx="3829173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4D15E-B60E-A26A-9A63-86949C116112}"/>
              </a:ext>
            </a:extLst>
          </p:cNvPr>
          <p:cNvSpPr txBox="1"/>
          <p:nvPr/>
        </p:nvSpPr>
        <p:spPr>
          <a:xfrm rot="16200000">
            <a:off x="12171648" y="4586672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4CB4F6-5537-9796-A7CF-6B4AE9B79449}"/>
              </a:ext>
            </a:extLst>
          </p:cNvPr>
          <p:cNvSpPr txBox="1"/>
          <p:nvPr/>
        </p:nvSpPr>
        <p:spPr>
          <a:xfrm rot="16200000">
            <a:off x="11984176" y="5040332"/>
            <a:ext cx="3829174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63C07D-F270-BE2F-1CF2-33FD43C1B07E}"/>
              </a:ext>
            </a:extLst>
          </p:cNvPr>
          <p:cNvSpPr txBox="1"/>
          <p:nvPr/>
        </p:nvSpPr>
        <p:spPr>
          <a:xfrm rot="16200000">
            <a:off x="13418615" y="3596868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161D1-B130-8510-2952-2DCE61A7C775}"/>
              </a:ext>
            </a:extLst>
          </p:cNvPr>
          <p:cNvSpPr txBox="1"/>
          <p:nvPr/>
        </p:nvSpPr>
        <p:spPr>
          <a:xfrm>
            <a:off x="6329364" y="4284828"/>
            <a:ext cx="5772150" cy="14465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O" sz="8800" dirty="0"/>
              <a:t>¡SIEMPRE!</a:t>
            </a:r>
          </a:p>
        </p:txBody>
      </p:sp>
    </p:spTree>
    <p:extLst>
      <p:ext uri="{BB962C8B-B14F-4D97-AF65-F5344CB8AC3E}">
        <p14:creationId xmlns:p14="http://schemas.microsoft.com/office/powerpoint/2010/main" val="242033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A9B7-E18F-670C-D4DD-A62C13570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CBD3FC5-D704-E72B-A287-E1B68C5A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5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2DBDAAE-635B-6009-E6C2-3C2FA2D8C0DE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Train, Test y Val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ECE7F8-C7F6-5EA5-9D72-597C78A954CA}"/>
              </a:ext>
            </a:extLst>
          </p:cNvPr>
          <p:cNvSpPr txBox="1">
            <a:spLocks/>
          </p:cNvSpPr>
          <p:nvPr/>
        </p:nvSpPr>
        <p:spPr>
          <a:xfrm>
            <a:off x="1000089" y="1625395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Cuando se hace </a:t>
            </a:r>
            <a:r>
              <a:rPr lang="es-ES" sz="2800" b="0" dirty="0" err="1">
                <a:latin typeface="Antenna Light" panose="02000503000000020004" pitchFamily="50" charset="0"/>
                <a:ea typeface="+mn-ea"/>
                <a:cs typeface="+mn-cs"/>
              </a:rPr>
              <a:t>hyper-parameter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ES" sz="2800" b="0" dirty="0" err="1">
                <a:latin typeface="Antenna Light" panose="02000503000000020004" pitchFamily="50" charset="0"/>
                <a:ea typeface="+mn-ea"/>
                <a:cs typeface="+mn-cs"/>
              </a:rPr>
              <a:t>tuning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 o se busca escoger entre distintos modelos, se deben separar sus datos en divisiones de entrenamiento, prueba y validación para evitar que un modelo sobreajuste y para poder evaluar con precisión su modelo.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2E5E5C7-8986-228D-2708-F138DE7BA2B7}"/>
              </a:ext>
            </a:extLst>
          </p:cNvPr>
          <p:cNvSpPr/>
          <p:nvPr/>
        </p:nvSpPr>
        <p:spPr>
          <a:xfrm>
            <a:off x="2174668" y="4334571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, test y 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83FD9-2613-BEFF-7DB3-FA653A2BF208}"/>
              </a:ext>
            </a:extLst>
          </p:cNvPr>
          <p:cNvSpPr txBox="1"/>
          <p:nvPr/>
        </p:nvSpPr>
        <p:spPr>
          <a:xfrm rot="16200000">
            <a:off x="-78748" y="4687564"/>
            <a:ext cx="3835362" cy="5847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3241D-F55A-408D-A751-88F695218AA3}"/>
              </a:ext>
            </a:extLst>
          </p:cNvPr>
          <p:cNvSpPr txBox="1"/>
          <p:nvPr/>
        </p:nvSpPr>
        <p:spPr>
          <a:xfrm rot="16200000">
            <a:off x="3561466" y="3742046"/>
            <a:ext cx="1882772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Train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99292-23D1-BC27-4301-857B4DB6319F}"/>
              </a:ext>
            </a:extLst>
          </p:cNvPr>
          <p:cNvSpPr txBox="1"/>
          <p:nvPr/>
        </p:nvSpPr>
        <p:spPr>
          <a:xfrm rot="16200000">
            <a:off x="4022369" y="6155875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8A7DD-E37D-6D55-8E71-7DD75A751DC5}"/>
              </a:ext>
            </a:extLst>
          </p:cNvPr>
          <p:cNvSpPr txBox="1"/>
          <p:nvPr/>
        </p:nvSpPr>
        <p:spPr>
          <a:xfrm rot="16200000">
            <a:off x="8750187" y="420328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F2EB0F-DAAE-9B31-C21E-CA315B18D027}"/>
              </a:ext>
            </a:extLst>
          </p:cNvPr>
          <p:cNvSpPr txBox="1"/>
          <p:nvPr/>
        </p:nvSpPr>
        <p:spPr>
          <a:xfrm rot="16200000">
            <a:off x="9707572" y="5171187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16B3A-8E7A-348A-6E48-BBED2E85A775}"/>
              </a:ext>
            </a:extLst>
          </p:cNvPr>
          <p:cNvSpPr txBox="1"/>
          <p:nvPr/>
        </p:nvSpPr>
        <p:spPr>
          <a:xfrm rot="16200000">
            <a:off x="9997488" y="420328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39539A-E3E1-8A7E-1CA0-94A4C5A595AE}"/>
              </a:ext>
            </a:extLst>
          </p:cNvPr>
          <p:cNvSpPr txBox="1"/>
          <p:nvPr/>
        </p:nvSpPr>
        <p:spPr>
          <a:xfrm rot="16200000">
            <a:off x="10954875" y="4222192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C2D1C1-635C-AE0D-D742-EFEB3C25D910}"/>
              </a:ext>
            </a:extLst>
          </p:cNvPr>
          <p:cNvSpPr txBox="1"/>
          <p:nvPr/>
        </p:nvSpPr>
        <p:spPr>
          <a:xfrm rot="16200000">
            <a:off x="11214262" y="4193690"/>
            <a:ext cx="2875069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61325-E190-4360-510F-C2D8CE204233}"/>
              </a:ext>
            </a:extLst>
          </p:cNvPr>
          <p:cNvSpPr txBox="1"/>
          <p:nvPr/>
        </p:nvSpPr>
        <p:spPr>
          <a:xfrm rot="16200000">
            <a:off x="12171649" y="3221088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245FA-DADF-88AC-A9CE-696F83621C6A}"/>
              </a:ext>
            </a:extLst>
          </p:cNvPr>
          <p:cNvSpPr txBox="1"/>
          <p:nvPr/>
        </p:nvSpPr>
        <p:spPr>
          <a:xfrm rot="16200000">
            <a:off x="4013739" y="5179579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D9269-AF8D-C3F7-58DF-13C8AD6D3F1F}"/>
              </a:ext>
            </a:extLst>
          </p:cNvPr>
          <p:cNvSpPr txBox="1"/>
          <p:nvPr/>
        </p:nvSpPr>
        <p:spPr>
          <a:xfrm rot="16200000">
            <a:off x="9698608" y="6120967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167022-556A-3370-B489-62ADFD6EC700}"/>
              </a:ext>
            </a:extLst>
          </p:cNvPr>
          <p:cNvSpPr txBox="1"/>
          <p:nvPr/>
        </p:nvSpPr>
        <p:spPr>
          <a:xfrm rot="16200000">
            <a:off x="10954874" y="6120967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F71A5E-520E-6EE1-9955-72CEB584E214}"/>
              </a:ext>
            </a:extLst>
          </p:cNvPr>
          <p:cNvSpPr txBox="1"/>
          <p:nvPr/>
        </p:nvSpPr>
        <p:spPr>
          <a:xfrm rot="16200000">
            <a:off x="12171650" y="6111373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49D8-1EAC-C3F3-8D91-AD0DC4A2FF6B}"/>
              </a:ext>
            </a:extLst>
          </p:cNvPr>
          <p:cNvSpPr txBox="1"/>
          <p:nvPr/>
        </p:nvSpPr>
        <p:spPr>
          <a:xfrm>
            <a:off x="1000089" y="7112542"/>
            <a:ext cx="66262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Para cada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:</a:t>
            </a:r>
          </a:p>
          <a:p>
            <a:pPr marL="971550" lvl="1" indent="-514350" algn="just">
              <a:buFont typeface="+mj-lt"/>
              <a:buAutoNum type="alphaLcParenR"/>
            </a:pPr>
            <a:r>
              <a:rPr lang="es-ES" b="0" dirty="0">
                <a:latin typeface="Antenna Light" panose="02000503000000020004" pitchFamily="50" charset="0"/>
                <a:ea typeface="+mn-ea"/>
                <a:cs typeface="+mn-cs"/>
              </a:rPr>
              <a:t>Se entrena con el conjunto Train</a:t>
            </a:r>
          </a:p>
          <a:p>
            <a:pPr marL="971550" lvl="1" indent="-514350" algn="just">
              <a:buFont typeface="+mj-lt"/>
              <a:buAutoNum type="alphaLcParenR"/>
            </a:pPr>
            <a:r>
              <a:rPr lang="es-ES" b="0" dirty="0">
                <a:latin typeface="Antenna Light" panose="02000503000000020004" pitchFamily="50" charset="0"/>
                <a:ea typeface="+mn-ea"/>
                <a:cs typeface="+mn-cs"/>
              </a:rPr>
              <a:t>Se mira el desempeño en Test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Se escoge el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con mejor desempeño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El desempeño final del mejor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se mide con el conjunto Val</a:t>
            </a:r>
          </a:p>
          <a:p>
            <a:endParaRPr lang="en-CO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E881F-F76F-D6CF-CBD6-7C97FF2E4488}"/>
              </a:ext>
            </a:extLst>
          </p:cNvPr>
          <p:cNvSpPr txBox="1"/>
          <p:nvPr/>
        </p:nvSpPr>
        <p:spPr>
          <a:xfrm>
            <a:off x="9194105" y="7151632"/>
            <a:ext cx="6626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Para cada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, se hace validación cruzada dejando por fuera el conjunto “Val”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Se escoge el modelo con mejor desempeño.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El desempeño final del mejor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se mide con el conjunto Val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45342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82E5E-797E-7C4A-AC70-48E46C05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1FA097C-510E-FAB6-CB22-E38AADD0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D71DF36-CBFC-7F2A-B4E0-B58A427CC8DF}"/>
              </a:ext>
            </a:extLst>
          </p:cNvPr>
          <p:cNvSpPr txBox="1">
            <a:spLocks/>
          </p:cNvSpPr>
          <p:nvPr/>
        </p:nvSpPr>
        <p:spPr>
          <a:xfrm>
            <a:off x="2924334" y="740009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División Train, Test y Val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E4C67DA-AF46-3BAE-2073-214623A0D174}"/>
              </a:ext>
            </a:extLst>
          </p:cNvPr>
          <p:cNvSpPr txBox="1">
            <a:spLocks/>
          </p:cNvSpPr>
          <p:nvPr/>
        </p:nvSpPr>
        <p:spPr>
          <a:xfrm>
            <a:off x="1000089" y="1625395"/>
            <a:ext cx="15685183" cy="13447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pPr algn="just"/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Cuando se hace </a:t>
            </a:r>
            <a:r>
              <a:rPr lang="es-ES" sz="2800" b="0" dirty="0" err="1">
                <a:latin typeface="Antenna Light" panose="02000503000000020004" pitchFamily="50" charset="0"/>
                <a:ea typeface="+mn-ea"/>
                <a:cs typeface="+mn-cs"/>
              </a:rPr>
              <a:t>hyper-parameter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ES" sz="2800" b="0" dirty="0" err="1">
                <a:latin typeface="Antenna Light" panose="02000503000000020004" pitchFamily="50" charset="0"/>
                <a:ea typeface="+mn-ea"/>
                <a:cs typeface="+mn-cs"/>
              </a:rPr>
              <a:t>tuning</a:t>
            </a:r>
            <a:r>
              <a:rPr lang="es-ES" sz="2800" b="0" dirty="0">
                <a:latin typeface="Antenna Light" panose="02000503000000020004" pitchFamily="50" charset="0"/>
                <a:ea typeface="+mn-ea"/>
                <a:cs typeface="+mn-cs"/>
              </a:rPr>
              <a:t> o se busca escoger entre distintos modelos, se deben separar sus datos en divisiones de entrenamiento, prueba y validación para evitar que un modelo sobreajuste y para poder evaluar con precisión su modelo.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9EAB75-3B9B-F147-CA13-D6CBEB09C67F}"/>
              </a:ext>
            </a:extLst>
          </p:cNvPr>
          <p:cNvSpPr/>
          <p:nvPr/>
        </p:nvSpPr>
        <p:spPr>
          <a:xfrm>
            <a:off x="2174668" y="4334571"/>
            <a:ext cx="1984443" cy="1083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División </a:t>
            </a:r>
            <a:r>
              <a:rPr lang="es-CO" sz="3200" dirty="0" err="1">
                <a:solidFill>
                  <a:schemeClr val="tx1"/>
                </a:solidFill>
                <a:latin typeface="Antenna Light" panose="02000503000000020004"/>
              </a:rPr>
              <a:t>train</a:t>
            </a:r>
            <a:r>
              <a:rPr lang="es-CO" sz="3200" dirty="0">
                <a:solidFill>
                  <a:schemeClr val="tx1"/>
                </a:solidFill>
                <a:latin typeface="Antenna Light" panose="02000503000000020004"/>
              </a:rPr>
              <a:t>, test y 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39397-C129-83B6-CFF2-8092CB30C536}"/>
              </a:ext>
            </a:extLst>
          </p:cNvPr>
          <p:cNvSpPr txBox="1"/>
          <p:nvPr/>
        </p:nvSpPr>
        <p:spPr>
          <a:xfrm rot="16200000">
            <a:off x="-78748" y="4687564"/>
            <a:ext cx="3835362" cy="5847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188B9-F30C-F610-2328-06703377F6AD}"/>
              </a:ext>
            </a:extLst>
          </p:cNvPr>
          <p:cNvSpPr txBox="1"/>
          <p:nvPr/>
        </p:nvSpPr>
        <p:spPr>
          <a:xfrm rot="16200000">
            <a:off x="3561466" y="3742046"/>
            <a:ext cx="1882772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Train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46EA8-56AB-F69F-0EEB-A9A2682C340B}"/>
              </a:ext>
            </a:extLst>
          </p:cNvPr>
          <p:cNvSpPr txBox="1"/>
          <p:nvPr/>
        </p:nvSpPr>
        <p:spPr>
          <a:xfrm rot="16200000">
            <a:off x="4022369" y="6155875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31F8E-D856-5614-2597-46864F820806}"/>
              </a:ext>
            </a:extLst>
          </p:cNvPr>
          <p:cNvSpPr txBox="1"/>
          <p:nvPr/>
        </p:nvSpPr>
        <p:spPr>
          <a:xfrm rot="16200000">
            <a:off x="8750187" y="420328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F8C474-BD15-4165-4688-6C1907028DAB}"/>
              </a:ext>
            </a:extLst>
          </p:cNvPr>
          <p:cNvSpPr txBox="1"/>
          <p:nvPr/>
        </p:nvSpPr>
        <p:spPr>
          <a:xfrm rot="16200000">
            <a:off x="9707572" y="5171187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0713F0-3EB9-F236-CEFA-9F1D8CA1DCCA}"/>
              </a:ext>
            </a:extLst>
          </p:cNvPr>
          <p:cNvSpPr txBox="1"/>
          <p:nvPr/>
        </p:nvSpPr>
        <p:spPr>
          <a:xfrm rot="16200000">
            <a:off x="9997488" y="4203285"/>
            <a:ext cx="2875067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98430F-40F2-2241-2CFC-76F4ED20C3B1}"/>
              </a:ext>
            </a:extLst>
          </p:cNvPr>
          <p:cNvSpPr txBox="1"/>
          <p:nvPr/>
        </p:nvSpPr>
        <p:spPr>
          <a:xfrm rot="16200000">
            <a:off x="10954875" y="4222192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73E116-4750-5D1C-F285-D12A8CB61B4F}"/>
              </a:ext>
            </a:extLst>
          </p:cNvPr>
          <p:cNvSpPr txBox="1"/>
          <p:nvPr/>
        </p:nvSpPr>
        <p:spPr>
          <a:xfrm rot="16200000">
            <a:off x="11214262" y="4193690"/>
            <a:ext cx="2875069" cy="52322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38E440-5ECA-924F-5DEC-41558F2E58B9}"/>
              </a:ext>
            </a:extLst>
          </p:cNvPr>
          <p:cNvSpPr txBox="1"/>
          <p:nvPr/>
        </p:nvSpPr>
        <p:spPr>
          <a:xfrm rot="16200000">
            <a:off x="12171649" y="3221088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O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D2BF7-4747-7CEF-A3EE-BA8D92E1999E}"/>
              </a:ext>
            </a:extLst>
          </p:cNvPr>
          <p:cNvSpPr txBox="1"/>
          <p:nvPr/>
        </p:nvSpPr>
        <p:spPr>
          <a:xfrm rot="16200000">
            <a:off x="4013739" y="5179579"/>
            <a:ext cx="96029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CDC3D-48F1-4949-5288-A4125ACBE25F}"/>
              </a:ext>
            </a:extLst>
          </p:cNvPr>
          <p:cNvSpPr txBox="1"/>
          <p:nvPr/>
        </p:nvSpPr>
        <p:spPr>
          <a:xfrm rot="16200000">
            <a:off x="9698608" y="6120967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53AB4-29E3-880C-0D76-DD90E3A65A73}"/>
              </a:ext>
            </a:extLst>
          </p:cNvPr>
          <p:cNvSpPr txBox="1"/>
          <p:nvPr/>
        </p:nvSpPr>
        <p:spPr>
          <a:xfrm rot="16200000">
            <a:off x="10954874" y="6120967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77C6D6-1384-0A2A-1DA2-02CD0BC9C600}"/>
              </a:ext>
            </a:extLst>
          </p:cNvPr>
          <p:cNvSpPr txBox="1"/>
          <p:nvPr/>
        </p:nvSpPr>
        <p:spPr>
          <a:xfrm rot="16200000">
            <a:off x="12171650" y="6111373"/>
            <a:ext cx="9602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Val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DA119-C41A-4BAE-7DDE-0BA224AA67B0}"/>
              </a:ext>
            </a:extLst>
          </p:cNvPr>
          <p:cNvSpPr txBox="1"/>
          <p:nvPr/>
        </p:nvSpPr>
        <p:spPr>
          <a:xfrm>
            <a:off x="1000089" y="7112542"/>
            <a:ext cx="66262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Para cada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:</a:t>
            </a:r>
          </a:p>
          <a:p>
            <a:pPr marL="971550" lvl="1" indent="-514350" algn="just">
              <a:buFont typeface="+mj-lt"/>
              <a:buAutoNum type="alphaLcParenR"/>
            </a:pPr>
            <a:r>
              <a:rPr lang="es-ES" b="0" dirty="0">
                <a:latin typeface="Antenna Light" panose="02000503000000020004" pitchFamily="50" charset="0"/>
                <a:ea typeface="+mn-ea"/>
                <a:cs typeface="+mn-cs"/>
              </a:rPr>
              <a:t>Se entrena con el conjunto Train</a:t>
            </a:r>
          </a:p>
          <a:p>
            <a:pPr marL="971550" lvl="1" indent="-514350" algn="just">
              <a:buFont typeface="+mj-lt"/>
              <a:buAutoNum type="alphaLcParenR"/>
            </a:pPr>
            <a:r>
              <a:rPr lang="es-ES" b="0" dirty="0">
                <a:latin typeface="Antenna Light" panose="02000503000000020004" pitchFamily="50" charset="0"/>
                <a:ea typeface="+mn-ea"/>
                <a:cs typeface="+mn-cs"/>
              </a:rPr>
              <a:t>Se mira el desempeño en Test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Se escoge el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con mejor desempeño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El desempeño final del mejor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se mide con el conjunto Val</a:t>
            </a:r>
          </a:p>
          <a:p>
            <a:endParaRPr lang="en-CO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5D99B-3649-FDE5-D663-29C98DD80BE8}"/>
              </a:ext>
            </a:extLst>
          </p:cNvPr>
          <p:cNvSpPr txBox="1"/>
          <p:nvPr/>
        </p:nvSpPr>
        <p:spPr>
          <a:xfrm>
            <a:off x="9194105" y="7151632"/>
            <a:ext cx="6626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Para cada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, se hace validación cruzada dejando por fuera el conjunto “Val”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Se escoge el modelo con mejor desempeño.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El desempeño final del mejor modelo/</a:t>
            </a:r>
            <a:r>
              <a:rPr lang="es-ES" sz="1800" b="0" dirty="0" err="1">
                <a:latin typeface="Antenna Light" panose="02000503000000020004" pitchFamily="50" charset="0"/>
                <a:ea typeface="+mn-ea"/>
                <a:cs typeface="+mn-cs"/>
              </a:rPr>
              <a:t>hiperparámetros</a:t>
            </a:r>
            <a:r>
              <a:rPr lang="es-ES" sz="1800" b="0" dirty="0">
                <a:latin typeface="Antenna Light" panose="02000503000000020004" pitchFamily="50" charset="0"/>
                <a:ea typeface="+mn-ea"/>
                <a:cs typeface="+mn-cs"/>
              </a:rPr>
              <a:t> se mide con el conjunto Val</a:t>
            </a:r>
          </a:p>
          <a:p>
            <a:endParaRPr lang="en-C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4D260-7855-9505-A65A-42126ED039B0}"/>
              </a:ext>
            </a:extLst>
          </p:cNvPr>
          <p:cNvSpPr txBox="1"/>
          <p:nvPr/>
        </p:nvSpPr>
        <p:spPr>
          <a:xfrm>
            <a:off x="6329364" y="4284828"/>
            <a:ext cx="5772150" cy="14465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O" sz="8800" dirty="0"/>
              <a:t>¡SIEMPRE!</a:t>
            </a:r>
          </a:p>
        </p:txBody>
      </p:sp>
    </p:spTree>
    <p:extLst>
      <p:ext uri="{BB962C8B-B14F-4D97-AF65-F5344CB8AC3E}">
        <p14:creationId xmlns:p14="http://schemas.microsoft.com/office/powerpoint/2010/main" val="144981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" name="Google Shape;623;gd6ca21133a_0_94">
            <a:extLst>
              <a:ext uri="{FF2B5EF4-FFF2-40B4-BE49-F238E27FC236}">
                <a16:creationId xmlns:a16="http://schemas.microsoft.com/office/drawing/2014/main" id="{87E93FB3-C90E-65FE-BB37-24E80CEAF7FB}"/>
              </a:ext>
            </a:extLst>
          </p:cNvPr>
          <p:cNvSpPr txBox="1"/>
          <p:nvPr/>
        </p:nvSpPr>
        <p:spPr>
          <a:xfrm>
            <a:off x="9201150" y="3098363"/>
            <a:ext cx="14391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98941"/>
              </p:ext>
            </p:extLst>
          </p:nvPr>
        </p:nvGraphicFramePr>
        <p:xfrm>
          <a:off x="5186362" y="3775441"/>
          <a:ext cx="7300914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CO"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03C0BEAF-E78F-CED0-A27C-E831CDCC42D9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409930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8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315337"/>
              </p:ext>
            </p:extLst>
          </p:nvPr>
        </p:nvGraphicFramePr>
        <p:xfrm>
          <a:off x="5186362" y="3775441"/>
          <a:ext cx="7486651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 Negativos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38761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Verdaderos Positivos</a:t>
                      </a: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E53E7DE2-34EE-D286-0C57-0CCB3B2042F0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  <p:sp>
        <p:nvSpPr>
          <p:cNvPr id="4" name="Google Shape;623;gd6ca21133a_0_94">
            <a:extLst>
              <a:ext uri="{FF2B5EF4-FFF2-40B4-BE49-F238E27FC236}">
                <a16:creationId xmlns:a16="http://schemas.microsoft.com/office/drawing/2014/main" id="{66898639-56A4-C324-B270-5015E440058A}"/>
              </a:ext>
            </a:extLst>
          </p:cNvPr>
          <p:cNvSpPr txBox="1"/>
          <p:nvPr/>
        </p:nvSpPr>
        <p:spPr>
          <a:xfrm>
            <a:off x="9201150" y="3098363"/>
            <a:ext cx="14391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6746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8552-E968-6E49-6D85-AD477FF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9</a:t>
            </a:fld>
            <a:endParaRPr lang="es-CO"/>
          </a:p>
        </p:txBody>
      </p:sp>
      <p:sp>
        <p:nvSpPr>
          <p:cNvPr id="6" name="Google Shape;622;gd6ca21133a_0_94">
            <a:extLst>
              <a:ext uri="{FF2B5EF4-FFF2-40B4-BE49-F238E27FC236}">
                <a16:creationId xmlns:a16="http://schemas.microsoft.com/office/drawing/2014/main" id="{1B1EFFAA-B34B-4599-81F0-DC270AF45F44}"/>
              </a:ext>
            </a:extLst>
          </p:cNvPr>
          <p:cNvSpPr txBox="1"/>
          <p:nvPr/>
        </p:nvSpPr>
        <p:spPr>
          <a:xfrm>
            <a:off x="1671638" y="5111713"/>
            <a:ext cx="32359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PREDICHO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8" name="Google Shape;624;gd6ca21133a_0_94">
            <a:extLst>
              <a:ext uri="{FF2B5EF4-FFF2-40B4-BE49-F238E27FC236}">
                <a16:creationId xmlns:a16="http://schemas.microsoft.com/office/drawing/2014/main" id="{A4EEAB99-77EB-54B3-752F-D943B1D3E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5316367"/>
              </p:ext>
            </p:extLst>
          </p:nvPr>
        </p:nvGraphicFramePr>
        <p:xfrm>
          <a:off x="5186362" y="3775441"/>
          <a:ext cx="7300914" cy="2792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Negativos</a:t>
                      </a:r>
                      <a:endParaRPr sz="32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32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3200" dirty="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Falsos Positivos</a:t>
                      </a:r>
                      <a:endParaRPr sz="3200" dirty="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38761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799CD370-3176-2BC0-502C-9846228ABB0D}"/>
              </a:ext>
            </a:extLst>
          </p:cNvPr>
          <p:cNvSpPr txBox="1">
            <a:spLocks/>
          </p:cNvSpPr>
          <p:nvPr/>
        </p:nvSpPr>
        <p:spPr>
          <a:xfrm>
            <a:off x="2918471" y="1164511"/>
            <a:ext cx="11836695" cy="106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652B90"/>
                </a:solidFill>
                <a:latin typeface="Antenna Light" panose="02000503000000020004" pitchFamily="50" charset="0"/>
                <a:ea typeface="+mn-ea"/>
                <a:cs typeface="+mn-cs"/>
              </a:rPr>
              <a:t>Matriz de confusión</a:t>
            </a:r>
          </a:p>
        </p:txBody>
      </p:sp>
      <p:sp>
        <p:nvSpPr>
          <p:cNvPr id="4" name="Google Shape;623;gd6ca21133a_0_94">
            <a:extLst>
              <a:ext uri="{FF2B5EF4-FFF2-40B4-BE49-F238E27FC236}">
                <a16:creationId xmlns:a16="http://schemas.microsoft.com/office/drawing/2014/main" id="{3331D592-FE81-51B1-352B-69C3C969ABEF}"/>
              </a:ext>
            </a:extLst>
          </p:cNvPr>
          <p:cNvSpPr txBox="1"/>
          <p:nvPr/>
        </p:nvSpPr>
        <p:spPr>
          <a:xfrm>
            <a:off x="9201150" y="3098363"/>
            <a:ext cx="14391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3200" dirty="0">
                <a:solidFill>
                  <a:srgbClr val="181B3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</a:t>
            </a:r>
            <a:endParaRPr sz="3600" b="0" i="0" u="none" strike="noStrike" cap="none" dirty="0">
              <a:solidFill>
                <a:srgbClr val="181B3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67827878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26DC3-2D22-4A21-AAB1-8BD4A825B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3778</TotalTime>
  <Words>1228</Words>
  <Application>Microsoft Macintosh PowerPoint</Application>
  <PresentationFormat>Custom</PresentationFormat>
  <Paragraphs>267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Antenna Bold</vt:lpstr>
      <vt:lpstr>Antenna Light</vt:lpstr>
      <vt:lpstr>Antenna Regular</vt:lpstr>
      <vt:lpstr>Arial</vt:lpstr>
      <vt:lpstr>Calibri</vt:lpstr>
      <vt:lpstr>Proxima Nova</vt:lpstr>
      <vt:lpstr>Proxima Nova Semibold</vt:lpstr>
      <vt:lpstr>Rockwell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David Zarruk</cp:lastModifiedBy>
  <cp:revision>34</cp:revision>
  <dcterms:created xsi:type="dcterms:W3CDTF">2021-05-20T22:41:38Z</dcterms:created>
  <dcterms:modified xsi:type="dcterms:W3CDTF">2025-03-28T00:55:57Z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